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4" r:id="rId15"/>
    <p:sldId id="275" r:id="rId16"/>
    <p:sldId id="276" r:id="rId17"/>
    <p:sldId id="271" r:id="rId18"/>
    <p:sldId id="272" r:id="rId19"/>
    <p:sldId id="277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95" d="100"/>
          <a:sy n="95" d="100"/>
        </p:scale>
        <p:origin x="-36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30478-9F43-45ED-9E04-E70958E8E8F1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E34715-1E80-41C5-AF2A-6564ED3F8A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30478-9F43-45ED-9E04-E70958E8E8F1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E34715-1E80-41C5-AF2A-6564ED3F8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30478-9F43-45ED-9E04-E70958E8E8F1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E34715-1E80-41C5-AF2A-6564ED3F8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30478-9F43-45ED-9E04-E70958E8E8F1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E34715-1E80-41C5-AF2A-6564ED3F8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30478-9F43-45ED-9E04-E70958E8E8F1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E34715-1E80-41C5-AF2A-6564ED3F8A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30478-9F43-45ED-9E04-E70958E8E8F1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E34715-1E80-41C5-AF2A-6564ED3F8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30478-9F43-45ED-9E04-E70958E8E8F1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E34715-1E80-41C5-AF2A-6564ED3F8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30478-9F43-45ED-9E04-E70958E8E8F1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E34715-1E80-41C5-AF2A-6564ED3F8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30478-9F43-45ED-9E04-E70958E8E8F1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E34715-1E80-41C5-AF2A-6564ED3F8A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30478-9F43-45ED-9E04-E70958E8E8F1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E34715-1E80-41C5-AF2A-6564ED3F8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30478-9F43-45ED-9E04-E70958E8E8F1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E34715-1E80-41C5-AF2A-6564ED3F8A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7330478-9F43-45ED-9E04-E70958E8E8F1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AE34715-1E80-41C5-AF2A-6564ED3F8A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cntd.ru/document/822402245" TargetMode="External"/><Relationship Id="rId2" Type="http://schemas.openxmlformats.org/officeDocument/2006/relationships/hyperlink" Target="http://docs.cntd.ru/document/82240239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Государственное бюджетное дошкольное учреждение детский сад № 15 компенсирующего вида Выборгского района Санкт - Петербурга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5400" dirty="0" smtClean="0"/>
              <a:t>Организация </a:t>
            </a:r>
          </a:p>
          <a:p>
            <a:pPr algn="ctr">
              <a:buNone/>
            </a:pPr>
            <a:r>
              <a:rPr lang="ru-RU" sz="5400" dirty="0" smtClean="0"/>
              <a:t>«Центра сопровождения ребенка с ограниченными возможностями здоровья и его семьи» </a:t>
            </a:r>
          </a:p>
          <a:p>
            <a:pPr algn="ctr">
              <a:buNone/>
            </a:pPr>
            <a:r>
              <a:rPr lang="ru-RU" sz="5400" dirty="0" smtClean="0"/>
              <a:t>на базе ГБДОУ компенсирующего вида</a:t>
            </a:r>
          </a:p>
          <a:p>
            <a:pPr algn="ctr">
              <a:buNone/>
            </a:pPr>
            <a:r>
              <a:rPr lang="ru-RU" sz="2400" dirty="0" smtClean="0"/>
              <a:t>Санкт-Петербург</a:t>
            </a:r>
          </a:p>
          <a:p>
            <a:pPr algn="ctr">
              <a:buNone/>
            </a:pPr>
            <a:r>
              <a:rPr lang="ru-RU" sz="2400" dirty="0" smtClean="0"/>
              <a:t>2017 </a:t>
            </a:r>
            <a:r>
              <a:rPr lang="ru-RU" sz="2400" dirty="0" smtClean="0"/>
              <a:t>год</a:t>
            </a:r>
            <a:endParaRPr lang="ru-RU" sz="2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работы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412776"/>
            <a:ext cx="734481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Основными </a:t>
            </a:r>
            <a:r>
              <a:rPr lang="ru-RU" sz="2400" dirty="0"/>
              <a:t>формами работы с ребенком с ОВЗ и его семьей являются индивидуальные </a:t>
            </a:r>
            <a:r>
              <a:rPr lang="ru-RU" sz="2400" dirty="0" smtClean="0"/>
              <a:t> </a:t>
            </a:r>
            <a:r>
              <a:rPr lang="ru-RU" sz="2400" dirty="0"/>
              <a:t>коррекционно-развивающие занятия с детьми, совместные занятия с детьми и родителями (законными представителями) с целью обучения родителей (законных представителей) способам взаимодействия с </a:t>
            </a:r>
            <a:r>
              <a:rPr lang="ru-RU" sz="2400" dirty="0" smtClean="0"/>
              <a:t>ребенком. </a:t>
            </a:r>
            <a:r>
              <a:rPr lang="ru-RU" sz="2400" dirty="0"/>
              <a:t>Возможно проведение комплексных занятий (с участием нескольких специалистов).</a:t>
            </a:r>
            <a:br>
              <a:rPr lang="ru-RU" sz="24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Центром </a:t>
            </a:r>
            <a:r>
              <a:rPr lang="ru-RU" sz="3600" dirty="0"/>
              <a:t>ведется следующая документация</a:t>
            </a:r>
            <a:r>
              <a:rPr lang="ru-RU" sz="3600" dirty="0" smtClean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196752"/>
            <a:ext cx="727280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Образовательная программа дошкольного образования адаптированная для обучения детей, посещающих Центр сопровождения ребенка с ОВЗ (с тяжелыми нарушениями речи, с задержкой психического развития, с интеллектуальной недостаточностью (легкой)) и его семьи.</a:t>
            </a: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Положение </a:t>
            </a:r>
            <a:r>
              <a:rPr lang="ru-RU" sz="2000" dirty="0" smtClean="0"/>
              <a:t>о Центре сопровождения детей с ОВЗ и его семьи.</a:t>
            </a:r>
          </a:p>
          <a:p>
            <a:pPr>
              <a:buFontTx/>
              <a:buChar char="-"/>
            </a:pPr>
            <a:r>
              <a:rPr lang="ru-RU" sz="2000" dirty="0" smtClean="0"/>
              <a:t>- Личные дела воспитанников.</a:t>
            </a:r>
          </a:p>
          <a:p>
            <a:pPr>
              <a:buFontTx/>
              <a:buChar char="-"/>
            </a:pPr>
            <a:r>
              <a:rPr lang="ru-RU" sz="2000" dirty="0" smtClean="0"/>
              <a:t> Карта </a:t>
            </a:r>
            <a:r>
              <a:rPr lang="ru-RU" sz="2000" dirty="0"/>
              <a:t>развития на каждого ребенка</a:t>
            </a:r>
            <a:r>
              <a:rPr lang="ru-RU" sz="2000" dirty="0" smtClean="0"/>
              <a:t>;</a:t>
            </a:r>
          </a:p>
          <a:p>
            <a:pPr>
              <a:buFontTx/>
              <a:buChar char="-"/>
            </a:pPr>
            <a:r>
              <a:rPr lang="ru-RU" sz="2000" dirty="0" smtClean="0"/>
              <a:t> Рабочие программы педагогов;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- </a:t>
            </a:r>
            <a:r>
              <a:rPr lang="ru-RU" sz="2000" dirty="0" smtClean="0"/>
              <a:t>Планы индивидуальной </a:t>
            </a:r>
            <a:r>
              <a:rPr lang="ru-RU" sz="2000" dirty="0"/>
              <a:t>работы с детьми</a:t>
            </a:r>
            <a:r>
              <a:rPr lang="ru-RU" sz="2000" dirty="0" smtClean="0"/>
              <a:t>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- </a:t>
            </a:r>
            <a:r>
              <a:rPr lang="ru-RU" sz="2000" dirty="0" smtClean="0"/>
              <a:t>Графики </a:t>
            </a:r>
            <a:r>
              <a:rPr lang="ru-RU" sz="2000" dirty="0"/>
              <a:t>работы специалистов Центра</a:t>
            </a:r>
            <a:r>
              <a:rPr lang="ru-RU" sz="2000" dirty="0" smtClean="0"/>
              <a:t>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- </a:t>
            </a:r>
            <a:r>
              <a:rPr lang="ru-RU" sz="2000" dirty="0" smtClean="0"/>
              <a:t>Аналитическая справка </a:t>
            </a:r>
            <a:r>
              <a:rPr lang="ru-RU" sz="2000" dirty="0"/>
              <a:t>об эффективности деятельности </a:t>
            </a:r>
            <a:r>
              <a:rPr lang="ru-RU" sz="2000" dirty="0" smtClean="0"/>
              <a:t>Центра; Протоколы выпускных комиссий ТПМПК.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- </a:t>
            </a:r>
            <a:r>
              <a:rPr lang="ru-RU" sz="2000" dirty="0" smtClean="0"/>
              <a:t>Журнал </a:t>
            </a:r>
            <a:r>
              <a:rPr lang="ru-RU" sz="2000" dirty="0"/>
              <a:t>учета посещаемости детьми коррекционно-развивающих занятий</a:t>
            </a:r>
            <a:r>
              <a:rPr lang="ru-RU" sz="2000" dirty="0" smtClean="0"/>
              <a:t>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Индивидуальная </a:t>
            </a:r>
            <a:r>
              <a:rPr lang="ru-RU" sz="4000" dirty="0"/>
              <a:t>работа специалистов Центра составляет:</a:t>
            </a:r>
            <a:br>
              <a:rPr lang="ru-RU" sz="40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628799"/>
            <a:ext cx="78488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000" dirty="0" smtClean="0"/>
              <a:t>Музыкальный </a:t>
            </a:r>
            <a:r>
              <a:rPr lang="ru-RU" sz="2000" dirty="0" smtClean="0"/>
              <a:t>руководитель:   </a:t>
            </a:r>
            <a:r>
              <a:rPr lang="ru-RU" sz="2000" dirty="0" smtClean="0"/>
              <a:t>3,5 </a:t>
            </a:r>
            <a:r>
              <a:rPr lang="ru-RU" sz="2000" dirty="0" smtClean="0"/>
              <a:t>часа в </a:t>
            </a:r>
            <a:r>
              <a:rPr lang="ru-RU" sz="2000" dirty="0"/>
              <a:t>неделю;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- Учитель-дефектолог:   </a:t>
            </a:r>
            <a:r>
              <a:rPr lang="ru-RU" sz="2000" dirty="0" smtClean="0"/>
              <a:t>10 </a:t>
            </a:r>
            <a:r>
              <a:rPr lang="ru-RU" sz="2000" dirty="0" smtClean="0"/>
              <a:t>часов в неделю</a:t>
            </a:r>
            <a:r>
              <a:rPr lang="ru-RU" sz="2000" dirty="0" smtClean="0"/>
              <a:t>;</a:t>
            </a:r>
          </a:p>
          <a:p>
            <a:pPr>
              <a:buFontTx/>
              <a:buChar char="-"/>
            </a:pP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Учитель-логопед:  10 часов в неделю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- </a:t>
            </a:r>
            <a:r>
              <a:rPr lang="ru-RU" sz="2000" dirty="0" smtClean="0"/>
              <a:t>Воспитатель:   </a:t>
            </a:r>
            <a:r>
              <a:rPr lang="ru-RU" sz="2000" dirty="0" smtClean="0"/>
              <a:t>10 </a:t>
            </a:r>
            <a:r>
              <a:rPr lang="ru-RU" sz="2000" dirty="0" smtClean="0"/>
              <a:t>часов в неделю;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- </a:t>
            </a:r>
            <a:r>
              <a:rPr lang="ru-RU" sz="2000" dirty="0" smtClean="0"/>
              <a:t>Педагог-психолог:    </a:t>
            </a:r>
            <a:r>
              <a:rPr lang="ru-RU" sz="2000" dirty="0" smtClean="0"/>
              <a:t>5</a:t>
            </a:r>
            <a:r>
              <a:rPr lang="ru-RU" sz="2000" dirty="0" smtClean="0"/>
              <a:t>  часов </a:t>
            </a:r>
            <a:r>
              <a:rPr lang="ru-RU" sz="2000" dirty="0" smtClean="0"/>
              <a:t>в неделю;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Наполняемость </a:t>
            </a:r>
            <a:r>
              <a:rPr lang="ru-RU" sz="2000" dirty="0" smtClean="0"/>
              <a:t> </a:t>
            </a:r>
            <a:r>
              <a:rPr lang="ru-RU" sz="2000" dirty="0"/>
              <a:t>составляет</a:t>
            </a:r>
            <a:r>
              <a:rPr lang="ru-RU" sz="2000" dirty="0" smtClean="0"/>
              <a:t>: </a:t>
            </a:r>
            <a:r>
              <a:rPr lang="ru-RU" sz="2000" dirty="0" smtClean="0"/>
              <a:t>10 </a:t>
            </a:r>
            <a:r>
              <a:rPr lang="ru-RU" sz="2000" dirty="0" smtClean="0"/>
              <a:t>человек, 2 подгруппы по 3 человека.</a:t>
            </a:r>
          </a:p>
          <a:p>
            <a:r>
              <a:rPr lang="ru-RU" sz="2000" dirty="0" smtClean="0"/>
              <a:t>Время пребывания детей в ГБДОУ:  </a:t>
            </a:r>
            <a:r>
              <a:rPr lang="ru-RU" sz="2000" dirty="0" smtClean="0"/>
              <a:t>4 часа в неделю</a:t>
            </a:r>
            <a:r>
              <a:rPr lang="ru-RU" sz="2000" dirty="0" smtClean="0"/>
              <a:t>.</a:t>
            </a:r>
            <a:endParaRPr lang="ru-RU" sz="2000" dirty="0" smtClean="0"/>
          </a:p>
          <a:p>
            <a:r>
              <a:rPr lang="ru-RU" sz="2000" dirty="0" smtClean="0"/>
              <a:t>Индивидуальное расписание </a:t>
            </a:r>
            <a:r>
              <a:rPr lang="ru-RU" sz="2000" dirty="0" smtClean="0"/>
              <a:t>составляется в зависимости от графика работы специалистов.</a:t>
            </a:r>
          </a:p>
          <a:p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Помещения ГБДОУ, используемые для работы Центра: музыкальный зал</a:t>
            </a:r>
            <a:endParaRPr lang="ru-RU" sz="3600" dirty="0"/>
          </a:p>
        </p:txBody>
      </p:sp>
      <p:pic>
        <p:nvPicPr>
          <p:cNvPr id="1026" name="Picture 2" descr="Изображение 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6624736" cy="432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Комната сенсомоторного развития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400" dirty="0" smtClean="0"/>
              <a:t>Игровой комплекс «Домик»</a:t>
            </a:r>
          </a:p>
          <a:p>
            <a:r>
              <a:rPr lang="ru-RU" sz="2400" dirty="0" smtClean="0"/>
              <a:t>Тактильно-развивающие панели</a:t>
            </a:r>
          </a:p>
          <a:p>
            <a:r>
              <a:rPr lang="ru-RU" sz="2400" dirty="0" smtClean="0"/>
              <a:t>Панели для игровых зон</a:t>
            </a:r>
          </a:p>
          <a:p>
            <a:r>
              <a:rPr lang="ru-RU" sz="2400" dirty="0" smtClean="0"/>
              <a:t>Тактильно-развивающие игрушки</a:t>
            </a:r>
          </a:p>
          <a:p>
            <a:r>
              <a:rPr lang="ru-RU" sz="2400" dirty="0" smtClean="0"/>
              <a:t>Тактильно-развивающие панели</a:t>
            </a:r>
          </a:p>
          <a:p>
            <a:r>
              <a:rPr lang="ru-RU" sz="2400" dirty="0" smtClean="0"/>
              <a:t>Тактильно-развивающий комплекс «Времена года»</a:t>
            </a:r>
          </a:p>
          <a:p>
            <a:r>
              <a:rPr lang="ru-RU" sz="2400" dirty="0" smtClean="0"/>
              <a:t>Разноцветное домино</a:t>
            </a:r>
          </a:p>
          <a:p>
            <a:r>
              <a:rPr lang="ru-RU" sz="2400" dirty="0" smtClean="0"/>
              <a:t>Двухсторонние тактильные панели.</a:t>
            </a:r>
          </a:p>
          <a:p>
            <a:r>
              <a:rPr lang="ru-RU" sz="2400" dirty="0" smtClean="0"/>
              <a:t>Настольный лабиринт с трубкой</a:t>
            </a:r>
          </a:p>
          <a:p>
            <a:r>
              <a:rPr lang="ru-RU" sz="2400" dirty="0" smtClean="0"/>
              <a:t>Магнитный лабиринт</a:t>
            </a:r>
          </a:p>
          <a:p>
            <a:r>
              <a:rPr lang="ru-RU" sz="2400" dirty="0" smtClean="0"/>
              <a:t>Балансировочная доска –лабиринт</a:t>
            </a:r>
          </a:p>
          <a:p>
            <a:r>
              <a:rPr lang="ru-RU" sz="2400" dirty="0" smtClean="0"/>
              <a:t>Развивающий кубик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1800" dirty="0" smtClean="0"/>
              <a:t>Оборудована игровыми многофункциональными игровыми  </a:t>
            </a:r>
          </a:p>
          <a:p>
            <a:r>
              <a:rPr lang="ru-RU" sz="1800" dirty="0" smtClean="0"/>
              <a:t>материалами, предназначенных для развития сенсорных эталонов  и  общей и мелкой моторики.</a:t>
            </a:r>
            <a:endParaRPr lang="ru-RU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20891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208912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Комната </a:t>
            </a:r>
            <a:r>
              <a:rPr lang="ru-RU" sz="3600" dirty="0" err="1" smtClean="0"/>
              <a:t>психоэмоциональной</a:t>
            </a:r>
            <a:r>
              <a:rPr lang="ru-RU" sz="3600" dirty="0" smtClean="0"/>
              <a:t> разгрузки</a:t>
            </a:r>
            <a:endParaRPr lang="ru-RU" sz="3600" dirty="0"/>
          </a:p>
        </p:txBody>
      </p:sp>
      <p:pic>
        <p:nvPicPr>
          <p:cNvPr id="3074" name="Picture 2" descr="IMG_11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734481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Комната для игр с песком и водой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0768"/>
            <a:ext cx="3816424" cy="311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645024"/>
            <a:ext cx="431433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836712"/>
            <a:ext cx="655272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Нормативная база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fontAlgn="base">
              <a:buNone/>
            </a:pPr>
            <a:r>
              <a:rPr lang="ru-RU" sz="3000" dirty="0"/>
              <a:t>Правительство Санкт-Петербурга</a:t>
            </a:r>
            <a:br>
              <a:rPr lang="ru-RU" sz="3000" dirty="0"/>
            </a:br>
            <a:r>
              <a:rPr lang="ru-RU" sz="3000" dirty="0"/>
              <a:t>КОМИТЕТ ПО ОБРАЗОВАНИЮ</a:t>
            </a:r>
          </a:p>
          <a:p>
            <a:pPr fontAlgn="base">
              <a:buNone/>
            </a:pPr>
            <a:r>
              <a:rPr lang="ru-RU" sz="3000" dirty="0"/>
              <a:t>РАСПОРЯЖЕНИЕ</a:t>
            </a:r>
          </a:p>
          <a:p>
            <a:pPr fontAlgn="base">
              <a:buNone/>
            </a:pPr>
            <a:r>
              <a:rPr lang="ru-RU" sz="3000" dirty="0"/>
              <a:t>от 4 апреля 2014 года N 1357-р</a:t>
            </a:r>
          </a:p>
          <a:p>
            <a:pPr fontAlgn="base">
              <a:buNone/>
            </a:pPr>
            <a:r>
              <a:rPr lang="ru-RU" dirty="0" smtClean="0"/>
              <a:t>«</a:t>
            </a:r>
            <a:r>
              <a:rPr lang="ru-RU" u="sng" dirty="0" smtClean="0"/>
              <a:t>Об утверждении методических рекомендаций </a:t>
            </a:r>
            <a:r>
              <a:rPr lang="ru-RU" u="sng" dirty="0"/>
              <a:t> </a:t>
            </a:r>
            <a:r>
              <a:rPr lang="ru-RU" u="sng" dirty="0" smtClean="0"/>
              <a:t>по организации вариативных форм психолого-педагогической и (или) коррекционно-развивающей помощи детям с ограниченными возможностями здоровья в системе дошкольного образования»</a:t>
            </a:r>
            <a:endParaRPr lang="ru-RU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Игровая комната</a:t>
            </a:r>
            <a:endParaRPr lang="ru-RU" dirty="0"/>
          </a:p>
        </p:txBody>
      </p:sp>
      <p:pic>
        <p:nvPicPr>
          <p:cNvPr id="2050" name="Picture 2" descr="F:\фото\фото дет.са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1" y="1196752"/>
            <a:ext cx="604867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Цель организации «Центра сопровождения ребенка с ОВЗ»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В целях реализации государственной программы</a:t>
            </a:r>
            <a:r>
              <a:rPr lang="ru-RU" sz="2000" dirty="0" smtClean="0">
                <a:hlinkClick r:id="rId2"/>
              </a:rPr>
              <a:t>  </a:t>
            </a:r>
            <a:r>
              <a:rPr lang="ru-RU" sz="2000" dirty="0" smtClean="0">
                <a:solidFill>
                  <a:schemeClr val="tx2"/>
                </a:solidFill>
                <a:hlinkClick r:id="rId2"/>
              </a:rPr>
              <a:t>Российской Федерации "Развитие образования" на 2013-2020 годы, утвержденной распоряжением Правительства Российской Федерации от 22.10.2012 N 2148-р, программы "Развитие образования в Санкт-Петербурге на 2013-2020 годы"</a:t>
            </a:r>
            <a:r>
              <a:rPr lang="ru-RU" sz="2000" dirty="0" smtClean="0">
                <a:solidFill>
                  <a:schemeClr val="tx2"/>
                </a:solidFill>
              </a:rPr>
              <a:t>, утвержденной </a:t>
            </a:r>
            <a:r>
              <a:rPr lang="ru-RU" sz="2000" dirty="0" smtClean="0">
                <a:solidFill>
                  <a:schemeClr val="tx2"/>
                </a:solidFill>
                <a:hlinkClick r:id="rId2"/>
              </a:rPr>
              <a:t>распоряжением Правительства Санкт-Петербурга от 10.09.2013 N 66-рп</a:t>
            </a:r>
            <a:r>
              <a:rPr lang="ru-RU" sz="2000" dirty="0" smtClean="0">
                <a:solidFill>
                  <a:schemeClr val="tx2"/>
                </a:solidFill>
              </a:rPr>
              <a:t>, </a:t>
            </a:r>
            <a:r>
              <a:rPr lang="ru-RU" sz="2000" dirty="0" smtClean="0">
                <a:solidFill>
                  <a:schemeClr val="tx2"/>
                </a:solidFill>
                <a:hlinkClick r:id="rId3"/>
              </a:rPr>
              <a:t>программы "Создание доступной среды жизнедеятельности для инвалидов в Санкт-Петербурге" на 2013-2015 годы</a:t>
            </a:r>
            <a:r>
              <a:rPr lang="ru-RU" sz="2000" dirty="0" smtClean="0">
                <a:solidFill>
                  <a:schemeClr val="tx2"/>
                </a:solidFill>
              </a:rPr>
              <a:t>, утвержденной </a:t>
            </a:r>
            <a:r>
              <a:rPr lang="ru-RU" sz="2000" dirty="0" smtClean="0">
                <a:solidFill>
                  <a:schemeClr val="tx2"/>
                </a:solidFill>
                <a:hlinkClick r:id="rId3"/>
              </a:rPr>
              <a:t>распоряжением Правительства Санкт-Петербурга от 23.07.2013 N 52-рп</a:t>
            </a:r>
            <a:r>
              <a:rPr lang="ru-RU" sz="2000" dirty="0" smtClean="0">
                <a:solidFill>
                  <a:schemeClr val="tx2"/>
                </a:solidFill>
              </a:rPr>
              <a:t>, в части </a:t>
            </a:r>
            <a:r>
              <a:rPr lang="ru-RU" sz="2000" dirty="0" smtClean="0"/>
              <a:t>организации вариативных форм психолого-педагогической и (или) коррекционно-развивающей помощи детям с ограниченными возможностями здоровья в возрасте до 7 лет:</a:t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764704"/>
            <a:ext cx="75608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Содержание дошкольного образования и условия организации обучения и воспитания детей с ОВЗ определяются адаптированной образовательной программой, в рамках реализации которой в том числе осуществляется психолого-педагогическая и (или) коррекционно-развивающая помощь детям с ОВЗ, а для инвалидов также в соответствии с индивидуальной программой реабилитации инвалида.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Для оказания психолого-педагогической и (или) коррекционно-развивающей помощи детям с ОВЗ в возрасте до 7 лет создаются новые организационные формы: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- службы ранней помощи;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- центры сопровождения ребенка с ограниченными возможностями здоровья в возрасте от 3 до 7 лет и его семьи;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- логопедические пункты.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1124743"/>
            <a:ext cx="72008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Центр сопровождения ребенка с ограниченными возможностями здоровья и его семьи (далее - Центр) создается для детей с ограниченными возможностями здоровья в возрасте от 3 до 7 лет, имеющих особые образовательные потребности, связанные с их жизненной ситуацией, состоянием здоровья, подтвержденные </a:t>
            </a:r>
            <a:r>
              <a:rPr lang="ru-RU" dirty="0" err="1"/>
              <a:t>психолого-медико-педагогической</a:t>
            </a:r>
            <a:r>
              <a:rPr lang="ru-RU" dirty="0"/>
              <a:t> комиссией, и не посещающих дошкольные образовательные организации.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В рамках организации деятельности Центра предоставляется государственная услуга в сфере образования "Оказание психолого-педагогической и коррекционно-развивающей помощи детям в возрасте от 3 до 7 лет в условиях центра сопровождения ребенка с ограниченными возможностями здоровья и его семьи".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Центр может создаваться как структурное подразделение образовательной организации, реализующей основную общеобразовательную программу дошкольного образования, адаптированную для детей с ОВЗ.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908720"/>
            <a:ext cx="7560840" cy="4873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службы </a:t>
            </a:r>
            <a:r>
              <a:rPr lang="ru-RU" dirty="0"/>
              <a:t>ранней помощи, центры сопровождения ребенка с ограниченными возможностями здоровья, логопедические пункты принимаются дети по заявлению родителей (законных представителей) ребенка на основании заключения </a:t>
            </a:r>
            <a:r>
              <a:rPr lang="ru-RU" dirty="0" smtClean="0"/>
              <a:t>психолого - медико-педагогической комиссии (ТПМПК или ЦПМПК), </a:t>
            </a:r>
            <a:r>
              <a:rPr lang="ru-RU" dirty="0"/>
              <a:t>в котором указываются: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- обоснованные выводы о наличии у ребенка особенностей в физическом и (или) психическом развитии и (или) отклонений в поведении и наличии необходимости создания условий для получения ребенком образования, коррекции нарушений развития и социальной адаптации на основе специальных педагогических подходов;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- рекомендации по определению формы получения образования, образовательной программы, которую ребенок может освоить, форм и методов психолого-медико-педагогической помощи, созданию специальных условий для получения образования.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476672"/>
            <a:ext cx="76328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Дети зачисляются в контингент воспитанников образовательной организации, в которой функционирует Центр.</a:t>
            </a:r>
            <a:br>
              <a:rPr lang="ru-RU" sz="2000" dirty="0"/>
            </a:br>
            <a:endParaRPr lang="ru-RU" sz="2000" dirty="0" smtClean="0"/>
          </a:p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Для организации Центра в штатное расписание образовательной организации вводятся 1,75 ставки по должности "педагогический работник" на 10 детей с ОВЗ в возрасте от 3 до 7 лет. </a:t>
            </a:r>
            <a:r>
              <a:rPr lang="ru-RU" sz="2000" dirty="0" smtClean="0"/>
              <a:t> При </a:t>
            </a:r>
            <a:r>
              <a:rPr lang="ru-RU" sz="2000" dirty="0"/>
              <a:t>организации Центра как структурного подразделения вводится </a:t>
            </a:r>
            <a:r>
              <a:rPr lang="ru-RU" sz="2000" dirty="0" smtClean="0"/>
              <a:t>0.5</a:t>
            </a:r>
            <a:r>
              <a:rPr lang="ru-RU" sz="2000" dirty="0" smtClean="0"/>
              <a:t> ставки </a:t>
            </a:r>
            <a:r>
              <a:rPr lang="ru-RU" sz="2000" dirty="0"/>
              <a:t>руководителя структурного подразделения </a:t>
            </a:r>
            <a:endParaRPr lang="ru-RU" sz="2000" dirty="0" smtClean="0"/>
          </a:p>
          <a:p>
            <a:r>
              <a:rPr lang="ru-RU" sz="2000" dirty="0" smtClean="0"/>
              <a:t>(</a:t>
            </a:r>
            <a:r>
              <a:rPr lang="ru-RU" sz="2000" dirty="0"/>
              <a:t>от 10 детей и более).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В состав Центра входят: педагог-психолог, учитель-дефектолог, учитель-логопед, </a:t>
            </a:r>
            <a:r>
              <a:rPr lang="ru-RU" sz="2000" dirty="0" smtClean="0"/>
              <a:t>воспитатель</a:t>
            </a:r>
            <a:r>
              <a:rPr lang="ru-RU" sz="2000" dirty="0" smtClean="0"/>
              <a:t>, </a:t>
            </a:r>
            <a:r>
              <a:rPr lang="ru-RU" sz="2000" dirty="0"/>
              <a:t>музыкальный руководитель. </a:t>
            </a:r>
            <a:endParaRPr lang="ru-RU" sz="2000" dirty="0" smtClean="0"/>
          </a:p>
          <a:p>
            <a:r>
              <a:rPr lang="ru-RU" sz="2000" dirty="0" smtClean="0"/>
              <a:t>При </a:t>
            </a:r>
            <a:r>
              <a:rPr lang="ru-RU" sz="2000" dirty="0"/>
              <a:t>необходимости в состав Центра могут быть включены и другие специалисты.</a:t>
            </a:r>
            <a:br>
              <a:rPr lang="ru-RU" sz="2000" dirty="0"/>
            </a:br>
            <a:endParaRPr lang="ru-RU" sz="20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задачи центра сопровождения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772816"/>
            <a:ext cx="71287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- проведение специалистами Центра психолого-педагогического обследования детей с ОВЗ;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- оказание комплексной психолого-педагогической и коррекционно-развивающей помощи детям с ОВЗ;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- осуществление работы по адаптации, социализации и интеграции детей с ОВЗ;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- включение родителей (законных представителей) детей в процесс воспитания и обучения ребенка с ОВЗ;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- определение дальнейшего образовательного маршрута ребенка с ОВЗ.</a:t>
            </a:r>
            <a:br>
              <a:rPr lang="ru-RU" sz="2000" dirty="0"/>
            </a:br>
            <a:endParaRPr lang="ru-RU" sz="20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работы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412777"/>
            <a:ext cx="73448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Содержание работы, технологии и методы работы специалистов СРП определяются образовательными программами, реализуемыми в образовательной организации, исходя из особенностей психофизического развития, индивидуальных возможностей и состояния здоровья конкретного ребенка: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- основной общеобразовательной программой дошкольного образования;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- основной общеобразовательной программой дошкольного образования, адаптированной для детей с ОВЗ в возрасте от 3 до 7 лет.</a:t>
            </a:r>
            <a:br>
              <a:rPr lang="ru-RU" sz="2400" dirty="0"/>
            </a:br>
            <a:endParaRPr lang="ru-RU" sz="2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512</TotalTime>
  <Words>462</Words>
  <Application>Microsoft Office PowerPoint</Application>
  <PresentationFormat>Экран (4:3)</PresentationFormat>
  <Paragraphs>59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Государственное бюджетное дошкольное учреждение детский сад № 15 компенсирующего вида Выборгского района Санкт - Петербурга</vt:lpstr>
      <vt:lpstr>Нормативная база</vt:lpstr>
      <vt:lpstr>Цель организации «Центра сопровождения ребенка с ОВЗ»</vt:lpstr>
      <vt:lpstr>Слайд 4</vt:lpstr>
      <vt:lpstr>Слайд 5</vt:lpstr>
      <vt:lpstr>Слайд 6</vt:lpstr>
      <vt:lpstr>Слайд 7</vt:lpstr>
      <vt:lpstr>Основные задачи центра сопровождения</vt:lpstr>
      <vt:lpstr>Содержание работы</vt:lpstr>
      <vt:lpstr>Формы работы</vt:lpstr>
      <vt:lpstr> Центром ведется следующая документация: </vt:lpstr>
      <vt:lpstr>  Индивидуальная работа специалистов Центра составляет:  </vt:lpstr>
      <vt:lpstr>Помещения ГБДОУ, используемые для работы Центра: музыкальный зал</vt:lpstr>
      <vt:lpstr>Комната сенсомоторного развития</vt:lpstr>
      <vt:lpstr>Слайд 15</vt:lpstr>
      <vt:lpstr>Слайд 16</vt:lpstr>
      <vt:lpstr>Комната психоэмоциональной разгрузки</vt:lpstr>
      <vt:lpstr>Комната для игр с песком и водой</vt:lpstr>
      <vt:lpstr>Слайд 19</vt:lpstr>
      <vt:lpstr>Игровая комната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73</cp:revision>
  <dcterms:created xsi:type="dcterms:W3CDTF">2015-03-26T06:15:20Z</dcterms:created>
  <dcterms:modified xsi:type="dcterms:W3CDTF">2018-12-20T13:49:27Z</dcterms:modified>
</cp:coreProperties>
</file>