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1DD20C-23D5-438E-965F-E511E8894C0D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D3BE4F-4C6B-4D80-A613-6E63B5DF05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12BDF-5FBE-42D0-B393-1F3B26087E1C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F12D5-4B27-4B7E-956E-B5C1BA78B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F5AA9-9EAD-462C-9CCF-C08CA37DCFB6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C019E-C5A1-441B-A62C-E73152E56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4BB8A-5681-42DC-9167-AE91378D75CD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728C4-DF7C-479F-8315-D9073686A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2BB8D-8AEF-453C-AB6E-3216EB56BD8A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5643-FF40-436F-9AAC-C0117AD9B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630D9F-FAEB-4526-8961-43982C4349D8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B558D-D8C5-4620-B0EE-66093D1C4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EC698-D2E2-4175-BC82-9F498D0FF787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95A8E-9EFA-4DBE-AB7F-130C5ED4C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9BF46-49CB-4B8A-8AEE-7204822E74C9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26FFF-04E4-4B37-8D8F-20AAB461A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14CAF-6E6C-463E-8E47-A0D110654E04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3814C-DABC-4B62-865D-0382B2004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C352E-E287-4FC3-9791-6B5835FBDAB6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8737E-AC44-419B-97F1-599DC3EE0E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FB6EA-B143-49CF-BB77-98D8548C4B9F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29FC-D848-47C8-81C6-FC37BD87E0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3B39906D-0930-4FCB-9005-ABFA6D392242}" type="datetimeFigureOut">
              <a:rPr lang="ru-RU"/>
              <a:pPr/>
              <a:t>28.04.2019</a:t>
            </a:fld>
            <a:endParaRPr lang="ru-RU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67DB901-5B7B-410E-BFA1-105B95BDA9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1700" dirty="0"/>
              <a:t>Государственное  бюджетное дошкольное образовательное учреждение детский сад № 15 компенсирующего вида Выборгского района Санкт - Петербурга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endParaRPr lang="ru-RU" sz="2000" b="1" i="1" dirty="0" smtClean="0"/>
          </a:p>
          <a:p>
            <a:pPr algn="ctr">
              <a:lnSpc>
                <a:spcPct val="90000"/>
              </a:lnSpc>
            </a:pPr>
            <a:endParaRPr lang="ru-RU" sz="2000" b="1" i="1" dirty="0" smtClean="0"/>
          </a:p>
          <a:p>
            <a:pPr algn="ctr">
              <a:lnSpc>
                <a:spcPct val="90000"/>
              </a:lnSpc>
            </a:pPr>
            <a:r>
              <a:rPr lang="ru-RU" sz="2000" b="1" i="1" dirty="0" smtClean="0"/>
              <a:t>Образовательная </a:t>
            </a:r>
            <a:r>
              <a:rPr lang="ru-RU" sz="2000" b="1" i="1" dirty="0"/>
              <a:t>программа дошкольного образования адаптированная для </a:t>
            </a:r>
            <a:r>
              <a:rPr lang="ru-RU" sz="2000" b="1" i="1" dirty="0" smtClean="0"/>
              <a:t>обучающихся </a:t>
            </a:r>
            <a:r>
              <a:rPr lang="ru-RU" sz="2000" b="1" i="1" dirty="0"/>
              <a:t>с ограниченными возможностями </a:t>
            </a:r>
            <a:r>
              <a:rPr lang="ru-RU" sz="2000" b="1" i="1" dirty="0" smtClean="0"/>
              <a:t>здоровья(с задержкой психического развития), посещающих «Центр сопровождения ребенка с ОВЗ и его семьи» </a:t>
            </a:r>
            <a:r>
              <a:rPr lang="ru-RU" sz="2000" b="1" i="1" dirty="0"/>
              <a:t>Государственного бюджетного дошкольного образовательного учреждения детского сада № </a:t>
            </a:r>
            <a:r>
              <a:rPr lang="ru-RU" sz="2000" b="1" i="1" dirty="0" smtClean="0"/>
              <a:t>15 компенсирующего </a:t>
            </a:r>
            <a:r>
              <a:rPr lang="ru-RU" sz="2000" b="1" i="1" dirty="0"/>
              <a:t>вида Выборгского района Санкт – Петербурга.</a:t>
            </a:r>
          </a:p>
          <a:p>
            <a:pPr algn="ctr">
              <a:lnSpc>
                <a:spcPct val="90000"/>
              </a:lnSpc>
            </a:pPr>
            <a:endParaRPr lang="ru-RU" sz="2000" dirty="0"/>
          </a:p>
          <a:p>
            <a:pPr algn="ctr">
              <a:lnSpc>
                <a:spcPct val="90000"/>
              </a:lnSpc>
            </a:pPr>
            <a:endParaRPr lang="ru-RU" sz="2000" dirty="0"/>
          </a:p>
          <a:p>
            <a:pPr algn="ctr">
              <a:lnSpc>
                <a:spcPct val="90000"/>
              </a:lnSpc>
            </a:pPr>
            <a:r>
              <a:rPr lang="ru-RU" sz="1600" dirty="0"/>
              <a:t>Санкт-Петербург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/>
              <a:t>2018 </a:t>
            </a:r>
            <a:r>
              <a:rPr lang="ru-RU" sz="1600" dirty="0"/>
              <a:t>год</a:t>
            </a:r>
          </a:p>
          <a:p>
            <a:pPr algn="ctr">
              <a:lnSpc>
                <a:spcPct val="90000"/>
              </a:lnSpc>
            </a:pP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Условия реализации Программы в соответствии с ФГОС ДОУ .Организация режима пребывания детей в ГБДОУ; Перечень оборудования и материалов для предметно-развивающей среды; Перечень музыкального репертуара; Перечень детского литературного материала; Перечень игр и упражнений по Физическому развитию </a:t>
            </a:r>
          </a:p>
          <a:p>
            <a:r>
              <a:rPr lang="ru-RU" sz="2000" b="1" dirty="0" smtClean="0"/>
              <a:t>Материально-технические условия реализации части, формируемой участниками образовательных отношений ( </a:t>
            </a:r>
            <a:r>
              <a:rPr lang="ru-RU" sz="2000" dirty="0" smtClean="0"/>
              <a:t>Для расширения жизненного опыта детей, развития их познавательных  и эмоциональных интересов, в учреждении создана </a:t>
            </a:r>
            <a:r>
              <a:rPr lang="ru-RU" sz="2000" b="1" dirty="0" smtClean="0"/>
              <a:t>комната для игр с песком и водой, комната сенсомоторного развития, комната </a:t>
            </a:r>
            <a:r>
              <a:rPr lang="ru-RU" sz="2000" b="1" dirty="0" err="1" smtClean="0"/>
              <a:t>психоэмоциональной</a:t>
            </a:r>
            <a:r>
              <a:rPr lang="ru-RU" sz="2000" b="1" dirty="0" smtClean="0"/>
              <a:t> разгрузки)</a:t>
            </a:r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Коррекционная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Направления коррекционной работы:</a:t>
            </a:r>
          </a:p>
          <a:p>
            <a:r>
              <a:rPr lang="ru-RU" sz="2000" dirty="0" smtClean="0"/>
              <a:t> Психолого-педагогическое </a:t>
            </a:r>
          </a:p>
          <a:p>
            <a:r>
              <a:rPr lang="ru-RU" sz="2000" dirty="0" smtClean="0"/>
              <a:t> Комплексное психолого-педагогическое обследование ребенка, мониторинг его развития Коррекционная работа в образовательном процессе</a:t>
            </a:r>
          </a:p>
          <a:p>
            <a:r>
              <a:rPr lang="ru-RU" sz="2000" dirty="0" smtClean="0"/>
              <a:t> Логопедическое сопровождение развития ребенка</a:t>
            </a:r>
          </a:p>
          <a:p>
            <a:r>
              <a:rPr lang="ru-RU" sz="2000" dirty="0" smtClean="0"/>
              <a:t> Психологическое сопровождение развития ребенка </a:t>
            </a:r>
          </a:p>
          <a:p>
            <a:r>
              <a:rPr lang="ru-RU" sz="2000" dirty="0" smtClean="0"/>
              <a:t>Медицинское Лечебно-оздоровительная работа: Профилактические мероприятия, лечебные мероприятия, Оздоровительные мероприятия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900" dirty="0"/>
              <a:t>Организация образовательной деятельности в соответствии с Программой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300" dirty="0"/>
              <a:t>Неотъемлемой частью образовательной Программы являются:</a:t>
            </a:r>
          </a:p>
          <a:p>
            <a:pPr>
              <a:lnSpc>
                <a:spcPct val="90000"/>
              </a:lnSpc>
            </a:pPr>
            <a:r>
              <a:rPr lang="ru-RU" sz="2300" dirty="0"/>
              <a:t> Учебный план.</a:t>
            </a:r>
          </a:p>
          <a:p>
            <a:pPr>
              <a:lnSpc>
                <a:spcPct val="90000"/>
              </a:lnSpc>
            </a:pPr>
            <a:r>
              <a:rPr lang="ru-RU" sz="2300" dirty="0"/>
              <a:t>Календарный учебный график.</a:t>
            </a:r>
          </a:p>
          <a:p>
            <a:pPr>
              <a:lnSpc>
                <a:spcPct val="90000"/>
              </a:lnSpc>
            </a:pPr>
            <a:r>
              <a:rPr lang="ru-RU" sz="2300" smtClean="0"/>
              <a:t>Индивидуальное </a:t>
            </a:r>
            <a:r>
              <a:rPr lang="ru-RU" sz="2300" smtClean="0"/>
              <a:t>расписание </a:t>
            </a:r>
            <a:r>
              <a:rPr lang="ru-RU" sz="2300" dirty="0" smtClean="0"/>
              <a:t>образовательной деятельности.</a:t>
            </a:r>
          </a:p>
          <a:p>
            <a:pPr>
              <a:lnSpc>
                <a:spcPct val="90000"/>
              </a:lnSpc>
            </a:pPr>
            <a:r>
              <a:rPr lang="ru-RU" sz="2300" dirty="0" smtClean="0"/>
              <a:t>Система непрерывной образовательной </a:t>
            </a:r>
            <a:r>
              <a:rPr lang="ru-RU" sz="2300" dirty="0"/>
              <a:t>деятельности</a:t>
            </a:r>
          </a:p>
          <a:p>
            <a:pPr>
              <a:lnSpc>
                <a:spcPct val="90000"/>
              </a:lnSpc>
            </a:pPr>
            <a:r>
              <a:rPr lang="ru-RU" sz="2300" dirty="0" smtClean="0"/>
              <a:t> </a:t>
            </a:r>
            <a:r>
              <a:rPr lang="ru-RU" sz="2300" dirty="0"/>
              <a:t>П</a:t>
            </a:r>
            <a:r>
              <a:rPr lang="ru-RU" sz="2300" dirty="0" smtClean="0"/>
              <a:t>ланирование непрерывной образовательной деятельности.</a:t>
            </a:r>
            <a:endParaRPr lang="ru-RU" sz="23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300" dirty="0" smtClean="0"/>
              <a:t>О Программе: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1700" dirty="0"/>
              <a:t>Федерального закона Российской Федерации от 29 декабря 2012 года № 273-ФЗ «Об образовании  в Российской федерации»</a:t>
            </a:r>
          </a:p>
          <a:p>
            <a:r>
              <a:rPr lang="ru-RU" sz="1700" dirty="0"/>
              <a:t>-Приказа Министерства образования и науки Российской Федерации (</a:t>
            </a:r>
            <a:r>
              <a:rPr lang="ru-RU" sz="1700" dirty="0" err="1"/>
              <a:t>Минобрнауки</a:t>
            </a:r>
            <a:r>
              <a:rPr lang="ru-RU" sz="1700" dirty="0"/>
              <a:t> России) от 17 октября 2013 г. № 1155 г. Москва «Об утверждении федерального государственного стандарта дошкольного образования</a:t>
            </a:r>
            <a:r>
              <a:rPr lang="ru-RU" sz="1700" dirty="0" smtClean="0"/>
              <a:t>»</a:t>
            </a:r>
          </a:p>
          <a:p>
            <a:r>
              <a:rPr lang="ru-RU" sz="1800" dirty="0" smtClean="0"/>
              <a:t>- Приказа Министерства образования и науки Российской Федерации (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России) от 30 августа 2013 г. N 1014 г. «Об утверждении порядка организации и осуществления образовательной деятельности по основным общеобразовательным программам – дошкольного образования». </a:t>
            </a:r>
          </a:p>
          <a:p>
            <a:endParaRPr lang="ru-RU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Об образовательной Программе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 разработке  Программы были учтены и использованы материалы и рекомендации, содержащиеся в примерных образовательных программах, зарегистрированных на сайте Федерального института развития образования (http://www.firo.ru/)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  1. Примерная адаптированная основная образовательная программа дошкольного образования детей с задержкой психического развития (одобрена решением федерального учебно-методического объединения по общему образованию 7.12.2017 Протокол № 6/17.)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400"/>
              <a:t>Цель реализации Программы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ru-RU" sz="2400" dirty="0"/>
          </a:p>
          <a:p>
            <a:r>
              <a:rPr lang="ru-RU" sz="2400" u="sng" dirty="0" smtClean="0"/>
              <a:t>Цель реализации  Программы</a:t>
            </a:r>
            <a:r>
              <a:rPr lang="ru-RU" sz="2400" dirty="0" smtClean="0"/>
              <a:t> ― проектирование модели коррекционно-развивающей психолого-педагогической работы, максимально обеспечивающей создание условий для развития ребенка с ОВЗ (с задержкой психического развития),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соответствующих возрасту видах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Задачи Программы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000" dirty="0"/>
              <a:t>1. Способствовать общему развитию дошкольников с </a:t>
            </a:r>
            <a:r>
              <a:rPr lang="ru-RU" sz="2000" dirty="0" smtClean="0"/>
              <a:t>ОВЗ (с задержкой психического развития), </a:t>
            </a:r>
            <a:r>
              <a:rPr lang="ru-RU" sz="2000" dirty="0"/>
              <a:t>коррекции их психофизического развития, подготовке их к обучению в школе.</a:t>
            </a:r>
          </a:p>
          <a:p>
            <a:r>
              <a:rPr lang="ru-RU" sz="2000" dirty="0"/>
              <a:t>2. Создать благоприятные условия для развития детей в соответствии с их возрастными и индивидуальными особенностями и склонностями.</a:t>
            </a:r>
          </a:p>
          <a:p>
            <a:r>
              <a:rPr lang="ru-RU" sz="2000" dirty="0"/>
              <a:t>3. Обеспечить развитие способностей и творческого потенциала каждого ребенка как субъекта отношений между собой, с другими детьми , взрослыми и миром.</a:t>
            </a:r>
          </a:p>
          <a:p>
            <a:r>
              <a:rPr lang="ru-RU" sz="2000" dirty="0"/>
              <a:t>4. Способствовать объединению обучения и воспитания в целостный образовательный процесс.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400" dirty="0"/>
              <a:t>Принципы формирования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484313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В программе учитываются: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Индивидуальные потребности ребенка с </a:t>
            </a:r>
            <a:r>
              <a:rPr lang="ru-RU" sz="2000" dirty="0" smtClean="0"/>
              <a:t>ОВЗ (с задержкой психического развития), </a:t>
            </a:r>
            <a:r>
              <a:rPr lang="ru-RU" sz="2000" dirty="0"/>
              <a:t>связанные с его жизненной ситуацией и состоянием здоровья, определяющие особые условия получения им образования.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Возрастная адекватность дошкольного образования(создание условий, требований, методов возрасту и особенностям развития.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Построение образовательной деятельности на основе индивидуальных особенностей каждого ребенка.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Специальные условия для получения образования детей с </a:t>
            </a:r>
            <a:r>
              <a:rPr lang="ru-RU" sz="2000" dirty="0" smtClean="0"/>
              <a:t>ОВЗ(с задержкой психического развития), </a:t>
            </a:r>
            <a:r>
              <a:rPr lang="ru-RU" sz="2000" dirty="0"/>
              <a:t>детей- инвалидов.</a:t>
            </a:r>
          </a:p>
          <a:p>
            <a:pPr>
              <a:lnSpc>
                <a:spcPct val="90000"/>
              </a:lnSpc>
            </a:pPr>
            <a:endParaRPr lang="ru-RU" sz="2000" dirty="0"/>
          </a:p>
          <a:p>
            <a:pPr>
              <a:lnSpc>
                <a:spcPct val="90000"/>
              </a:lnSpc>
            </a:pP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1900" dirty="0"/>
              <a:t/>
            </a:r>
            <a:br>
              <a:rPr lang="ru-RU" sz="1900" dirty="0"/>
            </a:br>
            <a:r>
              <a:rPr lang="ru-RU" sz="1900" dirty="0"/>
              <a:t/>
            </a:r>
            <a:br>
              <a:rPr lang="ru-RU" sz="1900" dirty="0"/>
            </a:br>
            <a:r>
              <a:rPr lang="ru-RU" sz="2100" b="1" dirty="0"/>
              <a:t>Принципы воспитания и обучения детей с ОВЗ , а также для детей-инвалидов в соответствии с индивидуальной программой реабилитации инвалида</a:t>
            </a:r>
            <a:r>
              <a:rPr lang="ru-RU" sz="2100" dirty="0"/>
              <a:t>.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 err="1"/>
              <a:t>Стуктурно-системный</a:t>
            </a:r>
            <a:r>
              <a:rPr lang="ru-RU" sz="2000" dirty="0"/>
              <a:t> принцип.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комплексности.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дифференциации.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концентричности.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последовательности.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</a:t>
            </a:r>
            <a:r>
              <a:rPr lang="ru-RU" sz="2000" dirty="0" err="1"/>
              <a:t>коммуникативности</a:t>
            </a:r>
            <a:r>
              <a:rPr lang="ru-RU" sz="20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доступности.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индивидуализации.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интенсивности.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сознательности.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активности.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Принцип наглядности, научности, прочности усвоения знаний, воспитывающего обучения.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/>
              <a:t>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 Целевой раздел </a:t>
            </a:r>
          </a:p>
          <a:p>
            <a:r>
              <a:rPr lang="ru-RU" sz="1800" dirty="0" smtClean="0"/>
              <a:t> </a:t>
            </a:r>
          </a:p>
          <a:p>
            <a:r>
              <a:rPr lang="ru-RU" sz="1800" dirty="0" smtClean="0"/>
              <a:t>ОБЯЗАТЕЛЬНАЯ ЧАСТЬ Пояснительная записка: Цели и задачи реализации Программы; Принципы и подходы к формированию Программы; Характеристики, значимые для  разработки и реализации Программы (психолого-педагогическая характеристика детей, воспитывающихся в образовательном учреждении). Планируемые результаты освоения Программы Оценка качества образовательной деятельности по Программе </a:t>
            </a:r>
          </a:p>
          <a:p>
            <a:r>
              <a:rPr lang="ru-RU" sz="1800" dirty="0" smtClean="0"/>
              <a:t>2. ЧАСТЬ ФОРМИРУЕМАЯ УЧАСТНИКАМИ ОБРАЗОВАТЕЛЬНЫХ ОТНОШЕНИЙ</a:t>
            </a:r>
          </a:p>
          <a:p>
            <a:pPr>
              <a:lnSpc>
                <a:spcPct val="90000"/>
              </a:lnSpc>
            </a:pPr>
            <a:endParaRPr lang="ru-RU" sz="1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1800" dirty="0" smtClean="0"/>
              <a:t> Принципы отбора содержания образования; Содержание образовательной области «Познавательное развитие»; Содержание образовательной области «Социально-коммуникативное развитие»; Содержание образовательной области «Речевое развитие»; Содержание образовательной области «Художественно- эстетическое развитие»; Содержание образовательной области «Физическое развитие»; Содержание коррекционной работы; Способы и направления поддержки детской инициативы; Взаимодействие педагогического коллектива с семьями воспитанников</a:t>
            </a:r>
          </a:p>
          <a:p>
            <a:r>
              <a:rPr lang="ru-RU" sz="1800" dirty="0" smtClean="0"/>
              <a:t>Часть, формируемая участниками образовательных отношений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398</TotalTime>
  <Words>731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Слои</vt:lpstr>
      <vt:lpstr>Государственное  бюджетное дошкольное образовательное учреждение детский сад № 15 компенсирующего вида Выборгского района Санкт - Петербурга</vt:lpstr>
      <vt:lpstr>О Программе:</vt:lpstr>
      <vt:lpstr>Об образовательной Программе</vt:lpstr>
      <vt:lpstr>Цель реализации Программы</vt:lpstr>
      <vt:lpstr>Задачи Программы</vt:lpstr>
      <vt:lpstr>Принципы формирования Программы</vt:lpstr>
      <vt:lpstr>  Принципы воспитания и обучения детей с ОВЗ , а также для детей-инвалидов в соответствии с индивидуальной программой реабилитации инвалида. </vt:lpstr>
      <vt:lpstr>Структура программы</vt:lpstr>
      <vt:lpstr>Содержательный раздел</vt:lpstr>
      <vt:lpstr>Организационный раздел</vt:lpstr>
      <vt:lpstr>Коррекционная работа</vt:lpstr>
      <vt:lpstr>Организация образовательной деятельности в соответствии с Программой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дошкольное образовательное учреждение детский сад № 15 компенсирующего вида Выборгского района Санкт - Петербурга</dc:title>
  <dc:creator>1</dc:creator>
  <cp:lastModifiedBy>Пользователь Windows</cp:lastModifiedBy>
  <cp:revision>54</cp:revision>
  <dcterms:created xsi:type="dcterms:W3CDTF">2015-02-26T14:45:02Z</dcterms:created>
  <dcterms:modified xsi:type="dcterms:W3CDTF">2019-04-28T16:18:33Z</dcterms:modified>
</cp:coreProperties>
</file>