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6" r:id="rId4"/>
    <p:sldId id="263" r:id="rId5"/>
    <p:sldId id="258" r:id="rId6"/>
    <p:sldId id="259" r:id="rId7"/>
    <p:sldId id="260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2B20D1-C54E-4775-BFEA-6D440F6CD90C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702DA9-31EA-4E73-8293-6ECAE3D81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Государственное бюджетное дошкольное образовательное учреждение детский сад № 15 компенсирующего вида Выборгского </a:t>
            </a:r>
            <a:r>
              <a:rPr lang="ru-RU" sz="1400" smtClean="0">
                <a:latin typeface="Arial" pitchFamily="34" charset="0"/>
                <a:cs typeface="Arial" pitchFamily="34" charset="0"/>
              </a:rPr>
              <a:t>района Санкт-Петербурга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3600" b="1" dirty="0" smtClean="0"/>
              <a:t> Применение </a:t>
            </a:r>
            <a:r>
              <a:rPr lang="ru-RU" sz="3600" b="1" dirty="0" smtClean="0"/>
              <a:t>профессиональных стандартов в образовательных организациях </a:t>
            </a:r>
            <a:endParaRPr lang="ru-RU" sz="3600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Проект </a:t>
            </a:r>
            <a:r>
              <a:rPr lang="ru-RU" sz="3100" b="1" dirty="0" smtClean="0"/>
              <a:t>профессионального стандарта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i="1" dirty="0" smtClean="0"/>
              <a:t>«Руководитель образовательной организации» </a:t>
            </a:r>
          </a:p>
          <a:p>
            <a:pPr>
              <a:buNone/>
            </a:pPr>
            <a:r>
              <a:rPr lang="ru-RU" b="1" i="1" dirty="0" smtClean="0"/>
              <a:t>Обсуждение проекта на </a:t>
            </a:r>
          </a:p>
          <a:p>
            <a:pPr>
              <a:buNone/>
            </a:pPr>
            <a:r>
              <a:rPr lang="ru-RU" dirty="0" smtClean="0"/>
              <a:t>Официальном сайте Федерального института развития образования ФИРО</a:t>
            </a:r>
            <a:r>
              <a:rPr lang="ru-RU" b="1" dirty="0" smtClean="0"/>
              <a:t>: </a:t>
            </a:r>
            <a:r>
              <a:rPr lang="ru-RU" b="1" dirty="0" err="1" smtClean="0"/>
              <a:t>www.firo.ru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/>
              <a:t>Проект профессионального стандарта </a:t>
            </a:r>
          </a:p>
          <a:p>
            <a:pPr>
              <a:buNone/>
            </a:pPr>
            <a:r>
              <a:rPr lang="ru-RU" b="1" i="1" dirty="0" smtClean="0"/>
              <a:t>«Педагог –дефектолог» </a:t>
            </a:r>
          </a:p>
          <a:p>
            <a:pPr>
              <a:buNone/>
            </a:pPr>
            <a:r>
              <a:rPr lang="ru-RU" b="1" dirty="0" smtClean="0"/>
              <a:t>находится в процессе разработки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Профессиональные </a:t>
            </a:r>
            <a:r>
              <a:rPr lang="ru-RU" b="1" dirty="0" smtClean="0"/>
              <a:t>стандарты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b="1" dirty="0" smtClean="0"/>
              <a:t>Профессиональный стандарт – это характеристика квалификации, необходимой работнику для осуществления определенного </a:t>
            </a:r>
            <a:r>
              <a:rPr lang="ru-RU" sz="2800" b="1" dirty="0" smtClean="0"/>
              <a:t>вида </a:t>
            </a:r>
            <a:r>
              <a:rPr lang="ru-RU" sz="2800" b="1" dirty="0" smtClean="0"/>
              <a:t>профессиональной деятельности </a:t>
            </a:r>
            <a:endParaRPr lang="ru-RU" sz="2800" dirty="0" smtClean="0"/>
          </a:p>
          <a:p>
            <a:r>
              <a:rPr lang="ru-RU" sz="2800" b="1" dirty="0" smtClean="0"/>
              <a:t>Квалификация работника - это уровень знаний, умений, профессиональных навыков и опыта работы работника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Законодательные и нормативные акты, регламентирующие применение ПС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Приказ Минтруда России от 18.10.2013 № 544н (с </a:t>
            </a:r>
            <a:r>
              <a:rPr lang="ru-RU" sz="2400" dirty="0" err="1" smtClean="0"/>
              <a:t>изм</a:t>
            </a:r>
            <a:r>
              <a:rPr lang="ru-RU" sz="2400" dirty="0" smtClean="0"/>
              <a:t>. </a:t>
            </a:r>
            <a:r>
              <a:rPr lang="ru-RU" sz="2400" dirty="0" smtClean="0"/>
              <a:t>о</a:t>
            </a:r>
            <a:r>
              <a:rPr lang="ru-RU" sz="2400" dirty="0" smtClean="0"/>
              <a:t>т 25.12.2014)</a:t>
            </a:r>
          </a:p>
          <a:p>
            <a:r>
              <a:rPr lang="ru-RU" sz="2400" dirty="0" smtClean="0"/>
              <a:t> Приказ Минтруда России от 08.09.2015 № 613н.</a:t>
            </a:r>
          </a:p>
          <a:p>
            <a:r>
              <a:rPr lang="ru-RU" sz="2400" dirty="0" smtClean="0"/>
              <a:t>Приказ Минтруда России от 06.05.2015 № 276н.</a:t>
            </a:r>
          </a:p>
          <a:p>
            <a:r>
              <a:rPr lang="ru-RU" sz="2400" dirty="0" smtClean="0"/>
              <a:t>Приказ Минтруда России от 06.05.2015 № 276н.</a:t>
            </a:r>
          </a:p>
          <a:p>
            <a:r>
              <a:rPr lang="ru-RU" sz="2400" dirty="0" smtClean="0"/>
              <a:t>Письмо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РФ от 12.05.2016 № 09-1086.</a:t>
            </a:r>
          </a:p>
          <a:p>
            <a:r>
              <a:rPr lang="ru-RU" sz="2400" dirty="0" smtClean="0"/>
              <a:t>Письмо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РФ от 10.08.2015 № 08-1240</a:t>
            </a:r>
          </a:p>
          <a:p>
            <a:r>
              <a:rPr lang="ru-RU" sz="2400" dirty="0" smtClean="0"/>
              <a:t>Письмо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РФ от 03.03.2015 № 08-241</a:t>
            </a:r>
          </a:p>
          <a:p>
            <a:r>
              <a:rPr lang="ru-RU" sz="2400" dirty="0" smtClean="0"/>
              <a:t>Постановление Правительства РФ от 27.06.2016 № 584</a:t>
            </a:r>
          </a:p>
          <a:p>
            <a:r>
              <a:rPr lang="ru-RU" sz="2400" dirty="0" smtClean="0"/>
              <a:t>Комментарий к постановление Правительства РФ от 27.06.2016 № 584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3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b="1" dirty="0" smtClean="0"/>
              <a:t>В соответствии с частью 1 статьи 4 Федерального закона «</a:t>
            </a:r>
            <a:r>
              <a:rPr lang="ru-RU" sz="2400" b="1" dirty="0" smtClean="0"/>
              <a:t>О внесении </a:t>
            </a:r>
            <a:r>
              <a:rPr lang="ru-RU" sz="2400" b="1" dirty="0" smtClean="0"/>
              <a:t>изменений в Трудовой кодекс Российской Федерации и статьи 11 и 73 Федерального закона "Об образовании в Российской Федерации" Правительство Российской Федерации </a:t>
            </a:r>
          </a:p>
          <a:p>
            <a:r>
              <a:rPr lang="ru-RU" sz="2400" b="1" dirty="0" err="1" smtClean="0"/>
              <a:t>п</a:t>
            </a:r>
            <a:r>
              <a:rPr lang="ru-RU" sz="2400" b="1" dirty="0" smtClean="0"/>
              <a:t> о с т а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 о в л я е т: </a:t>
            </a:r>
          </a:p>
          <a:p>
            <a:r>
              <a:rPr lang="ru-RU" sz="2400" b="1" dirty="0" smtClean="0"/>
              <a:t>1. Профессиональные стандарты в части требований к </a:t>
            </a:r>
          </a:p>
          <a:p>
            <a:r>
              <a:rPr lang="ru-RU" sz="2400" b="1" dirty="0" smtClean="0"/>
              <a:t>квалификации, необходимой работнику для выполнения определенной трудовой функции, применяются поэтапно на основе утвержденных организациями планов. </a:t>
            </a:r>
          </a:p>
          <a:p>
            <a:r>
              <a:rPr lang="ru-RU" sz="2400" b="1" dirty="0" smtClean="0"/>
              <a:t>2. Реализацию мероприятий планов завершить не позднее 1 января 2020 г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Профессиональные </a:t>
            </a:r>
            <a:r>
              <a:rPr lang="ru-RU" sz="3100" b="1" dirty="0" smtClean="0"/>
              <a:t>стандарты в сфере </a:t>
            </a:r>
            <a:br>
              <a:rPr lang="ru-RU" sz="3100" b="1" dirty="0" smtClean="0"/>
            </a:br>
            <a:r>
              <a:rPr lang="ru-RU" sz="3100" b="1" dirty="0" smtClean="0"/>
              <a:t>образования </a:t>
            </a: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/>
            <a:r>
              <a:rPr lang="ru-RU" sz="2600" dirty="0" smtClean="0"/>
              <a:t>Наименование ПС 	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Дата утверждения 	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ПС педагога 	</a:t>
            </a:r>
          </a:p>
          <a:p>
            <a:endParaRPr lang="ru-RU" dirty="0" smtClean="0"/>
          </a:p>
          <a:p>
            <a:r>
              <a:rPr lang="ru-RU" b="1" dirty="0" smtClean="0"/>
              <a:t>ПС педагога-психолога 	</a:t>
            </a:r>
          </a:p>
          <a:p>
            <a:endParaRPr lang="ru-RU" dirty="0" smtClean="0"/>
          </a:p>
          <a:p>
            <a:r>
              <a:rPr lang="ru-RU" b="1" dirty="0" smtClean="0"/>
              <a:t>ПС педагога дополнительного образования детей и взрослых 	</a:t>
            </a:r>
            <a:endParaRPr lang="ru-RU" dirty="0" smtClean="0"/>
          </a:p>
          <a:p>
            <a:r>
              <a:rPr lang="ru-RU" b="1" dirty="0" smtClean="0"/>
              <a:t>ПС специалиста в области воспитания 	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2900" b="1" dirty="0" smtClean="0"/>
              <a:t>18.10.2013 </a:t>
            </a:r>
          </a:p>
          <a:p>
            <a:pPr>
              <a:buNone/>
            </a:pPr>
            <a:r>
              <a:rPr lang="ru-RU" sz="2900" dirty="0" smtClean="0"/>
              <a:t>Приказ Минтруда России от 18.10.2013 	</a:t>
            </a:r>
            <a:r>
              <a:rPr lang="ru-RU" sz="2900" dirty="0" smtClean="0"/>
              <a:t>№ 544н</a:t>
            </a:r>
            <a:endParaRPr lang="ru-RU" sz="2900" dirty="0" smtClean="0"/>
          </a:p>
          <a:p>
            <a:endParaRPr lang="ru-RU" sz="2900" dirty="0" smtClean="0"/>
          </a:p>
          <a:p>
            <a:r>
              <a:rPr lang="ru-RU" sz="2900" b="1" dirty="0" smtClean="0"/>
              <a:t>24.07.2015 </a:t>
            </a:r>
          </a:p>
          <a:p>
            <a:pPr>
              <a:buNone/>
            </a:pPr>
            <a:r>
              <a:rPr lang="ru-RU" sz="2900" dirty="0" smtClean="0"/>
              <a:t>Приказ Минтруда России от 24.07.2015 № 514н 	</a:t>
            </a:r>
          </a:p>
          <a:p>
            <a:endParaRPr lang="ru-RU" sz="2900" dirty="0" smtClean="0"/>
          </a:p>
          <a:p>
            <a:r>
              <a:rPr lang="ru-RU" sz="2900" b="1" dirty="0" smtClean="0"/>
              <a:t>08.09.2015 </a:t>
            </a:r>
          </a:p>
          <a:p>
            <a:pPr>
              <a:buNone/>
            </a:pPr>
            <a:r>
              <a:rPr lang="ru-RU" sz="2900" dirty="0" smtClean="0"/>
              <a:t>Приказ Минтруда России от 08.09.2015 № 613н 	</a:t>
            </a:r>
          </a:p>
          <a:p>
            <a:endParaRPr lang="ru-RU" sz="2900" b="1" dirty="0" smtClean="0"/>
          </a:p>
          <a:p>
            <a:r>
              <a:rPr lang="ru-RU" sz="2900" b="1" dirty="0" smtClean="0"/>
              <a:t>10.01.2017 </a:t>
            </a:r>
            <a:endParaRPr lang="ru-RU" sz="2900" b="1" dirty="0" smtClean="0"/>
          </a:p>
          <a:p>
            <a:pPr>
              <a:buNone/>
            </a:pPr>
            <a:r>
              <a:rPr lang="ru-RU" sz="2900" dirty="0" smtClean="0"/>
              <a:t>Приказ Минтруда России от 10.01.2017 № 10н 	</a:t>
            </a:r>
          </a:p>
          <a:p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Профессиональный </a:t>
            </a:r>
            <a:r>
              <a:rPr lang="ru-RU" sz="3100" b="1" dirty="0" smtClean="0"/>
              <a:t>стандарт «Специалист в области воспитания» </a:t>
            </a: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sz="7200" dirty="0" smtClean="0"/>
          </a:p>
          <a:p>
            <a:r>
              <a:rPr lang="ru-RU" sz="7200" dirty="0" smtClean="0"/>
              <a:t>Социальный </a:t>
            </a:r>
            <a:r>
              <a:rPr lang="ru-RU" sz="7200" dirty="0" smtClean="0"/>
              <a:t>педагог. </a:t>
            </a:r>
            <a:r>
              <a:rPr lang="ru-RU" sz="7200" dirty="0" smtClean="0"/>
              <a:t>Старший </a:t>
            </a:r>
            <a:r>
              <a:rPr lang="ru-RU" sz="7200" dirty="0" smtClean="0"/>
              <a:t>вожатый. </a:t>
            </a:r>
          </a:p>
          <a:p>
            <a:r>
              <a:rPr lang="ru-RU" sz="7200" dirty="0" smtClean="0"/>
              <a:t>Педагог-организатор </a:t>
            </a:r>
            <a:endParaRPr lang="ru-RU" sz="7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7200" dirty="0" smtClean="0"/>
              <a:t>Воспитатель, старший воспитатель. </a:t>
            </a:r>
          </a:p>
          <a:p>
            <a:r>
              <a:rPr lang="ru-RU" sz="7200" dirty="0" smtClean="0"/>
              <a:t>Педагог- библиотекарь. </a:t>
            </a:r>
            <a:r>
              <a:rPr lang="ru-RU" sz="7200" dirty="0" err="1" smtClean="0"/>
              <a:t>Тьютор</a:t>
            </a:r>
            <a:r>
              <a:rPr lang="ru-RU" sz="7200" dirty="0" smtClean="0"/>
              <a:t> </a:t>
            </a:r>
            <a:endParaRPr lang="ru-RU" sz="7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00894" y="2920206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41912" y="3015456"/>
            <a:ext cx="30480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Профессиональные </a:t>
            </a:r>
            <a:r>
              <a:rPr lang="ru-RU" sz="2400" b="1" dirty="0" smtClean="0"/>
              <a:t>стандарты в сфере образования 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174262"/>
          <a:ext cx="8208912" cy="584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940115">
                <a:tc>
                  <a:txBody>
                    <a:bodyPr/>
                    <a:lstStyle/>
                    <a:p>
                      <a:endParaRPr lang="ru-RU" sz="16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ПС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Возможные наименования должностей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009666"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 педагога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374015"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 педагога-психолога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Педагог-психолог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 образовательной организации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932788"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 педагога дополнительного образования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 дополнительного образования (включая старшего)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Тренер-преподаватель (включая старшего)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Методист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Педагог-организатор 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Профессиональные </a:t>
            </a:r>
            <a:r>
              <a:rPr lang="ru-RU" sz="3100" b="1" dirty="0" smtClean="0"/>
              <a:t>стандарты в сфере </a:t>
            </a:r>
            <a:br>
              <a:rPr lang="ru-RU" sz="3100" b="1" dirty="0" smtClean="0"/>
            </a:br>
            <a:r>
              <a:rPr lang="ru-RU" sz="3100" b="1" dirty="0" smtClean="0"/>
              <a:t>образования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412240"/>
          <a:ext cx="813690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809829">
                <a:tc>
                  <a:txBody>
                    <a:bodyPr/>
                    <a:lstStyle/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ПС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Дата вступления в силу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28430"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 педагога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 педагога-психолога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01.09.2019 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01.01.2017 – поэтапно 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согласно Постановлению Правительства РФ от 27.06.2016 г. №584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28430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 педагога дополнительного образования детей и взрослых 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8430"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 специалиста в области воспитания 	</a:t>
                      </a:r>
                    </a:p>
                    <a:p>
                      <a:endParaRPr lang="ru-RU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06.02.2017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Локальные </a:t>
            </a:r>
            <a:r>
              <a:rPr lang="ru-RU" sz="3100" b="1" dirty="0" smtClean="0"/>
              <a:t>акты, в которые вносятся изменения </a:t>
            </a:r>
            <a:endParaRPr lang="ru-RU" sz="3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268760"/>
          <a:ext cx="8352927" cy="428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792088">
                <a:tc>
                  <a:txBody>
                    <a:bodyPr/>
                    <a:lstStyle/>
                    <a:p>
                      <a:endParaRPr lang="ru-RU" sz="1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ЛОКАЛЬНЫЕ АКТЫ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РЕГУЛИРУЮТ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</a:p>
                  </a:txBody>
                  <a:tcPr/>
                </a:tc>
              </a:tr>
              <a:tr h="1331560"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Штатное расписание, трудовые договоры, должностные инструкции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 на работу 	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Определить, какие требования предъявлять к кандидатам, наименование профессий и должностей, трудовые функции 	 работников</a:t>
                      </a:r>
                    </a:p>
                  </a:txBody>
                  <a:tcPr/>
                </a:tc>
              </a:tr>
              <a:tr h="1217240"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Штатное расписание, Положение об оплате труда, Положение о премировании, трудовые договоры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Оплату труда 	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Выстроить систему оплаты труда с учетом присвоенных </a:t>
                      </a:r>
                      <a:r>
                        <a:rPr lang="ru-RU" sz="1400" b="1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профстандартом</a:t>
                      </a:r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квалификационных уровней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Трудовые договоры, должностные инструкции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	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Понять, кого из работников необходимо обучать, подобрать образовательные  мероприятия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</TotalTime>
  <Words>453</Words>
  <Application>Microsoft Office PowerPoint</Application>
  <PresentationFormat>Экран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Государственное бюджетное дошкольное образовательное учреждение детский сад № 15 компенсирующего вида Выборгского района Санкт-Петербурга</vt:lpstr>
      <vt:lpstr>Профессиональные стандарты </vt:lpstr>
      <vt:lpstr>Законодательные и нормативные акты, регламентирующие применение ПС</vt:lpstr>
      <vt:lpstr>Слайд 4</vt:lpstr>
      <vt:lpstr>Профессиональные стандарты в сфере  образования </vt:lpstr>
      <vt:lpstr>Профессиональный стандарт «Специалист в области воспитания» </vt:lpstr>
      <vt:lpstr>Профессиональные стандарты в сфере образования </vt:lpstr>
      <vt:lpstr>Профессиональные стандарты в сфере  образования  </vt:lpstr>
      <vt:lpstr>Локальные акты, в которые вносятся изменения </vt:lpstr>
      <vt:lpstr>Проект профессионального стандарта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 15 компенсирующего вида Выборгского района Санкт-Петербурга</dc:title>
  <dc:creator>1</dc:creator>
  <cp:lastModifiedBy>1</cp:lastModifiedBy>
  <cp:revision>27</cp:revision>
  <dcterms:created xsi:type="dcterms:W3CDTF">2018-08-01T13:10:38Z</dcterms:created>
  <dcterms:modified xsi:type="dcterms:W3CDTF">2018-08-02T13:01:13Z</dcterms:modified>
</cp:coreProperties>
</file>